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315" r:id="rId5"/>
    <p:sldId id="333" r:id="rId6"/>
    <p:sldId id="324" r:id="rId7"/>
    <p:sldId id="322" r:id="rId8"/>
    <p:sldId id="323" r:id="rId9"/>
    <p:sldId id="327" r:id="rId10"/>
    <p:sldId id="328" r:id="rId11"/>
    <p:sldId id="329" r:id="rId12"/>
    <p:sldId id="330" r:id="rId13"/>
    <p:sldId id="331" r:id="rId14"/>
    <p:sldId id="332" r:id="rId15"/>
    <p:sldId id="334" r:id="rId16"/>
    <p:sldId id="335" r:id="rId17"/>
    <p:sldId id="336" r:id="rId18"/>
    <p:sldId id="337" r:id="rId19"/>
    <p:sldId id="338" r:id="rId20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13學年度共備內容與說明" id="{2ACE0EF7-4158-4DFC-8183-2B938385779F}">
          <p14:sldIdLst>
            <p14:sldId id="315"/>
            <p14:sldId id="333"/>
          </p14:sldIdLst>
        </p14:section>
        <p14:section name="第一次共備（9月）" id="{A539F5DD-0A55-4245-A7A4-46EB4E7C6B5F}">
          <p14:sldIdLst>
            <p14:sldId id="324"/>
            <p14:sldId id="322"/>
            <p14:sldId id="323"/>
          </p14:sldIdLst>
        </p14:section>
        <p14:section name="第二次共備（10月直播）" id="{67B30D29-68BF-46D0-9DC0-FFC46796BF99}">
          <p14:sldIdLst>
            <p14:sldId id="327"/>
          </p14:sldIdLst>
        </p14:section>
        <p14:section name="第三次共備（11月）" id="{CC3EFD31-53F7-4AFF-AEA1-FEFF966CB5CC}">
          <p14:sldIdLst>
            <p14:sldId id="328"/>
            <p14:sldId id="329"/>
            <p14:sldId id="330"/>
            <p14:sldId id="331"/>
          </p14:sldIdLst>
        </p14:section>
        <p14:section name="第四次共備（上學期期末共備）" id="{0CFA4326-A3C2-4767-A690-CAE494A9D13F}">
          <p14:sldIdLst>
            <p14:sldId id="332"/>
            <p14:sldId id="334"/>
            <p14:sldId id="335"/>
            <p14:sldId id="336"/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6" autoAdjust="0"/>
    <p:restoredTop sz="94280" autoAdjust="0"/>
  </p:normalViewPr>
  <p:slideViewPr>
    <p:cSldViewPr>
      <p:cViewPr varScale="1">
        <p:scale>
          <a:sx n="96" d="100"/>
          <a:sy n="96" d="100"/>
        </p:scale>
        <p:origin x="12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411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0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174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42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5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6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113</a:t>
            </a:r>
            <a:r>
              <a:rPr lang="zh-TW" altLang="en-US" sz="4000" dirty="0"/>
              <a:t>學年度</a:t>
            </a:r>
            <a:br>
              <a:rPr lang="en-US" altLang="zh-TW" sz="4000" dirty="0"/>
            </a:br>
            <a:r>
              <a:rPr lang="zh-TW" altLang="en-US" sz="4000" dirty="0"/>
              <a:t>自主共備討論與教學現況分享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fontScale="925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:2024/9</a:t>
            </a:r>
            <a:r>
              <a:rPr lang="zh-TW" altLang="en-US" sz="2600" dirty="0"/>
              <a:t>～</a:t>
            </a:r>
            <a:r>
              <a:rPr lang="en-US" altLang="zh-TW" sz="2600" dirty="0"/>
              <a:t>2025/6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800" dirty="0"/>
              <a:t>2-3.</a:t>
            </a:r>
            <a:r>
              <a:rPr lang="zh-TW" altLang="en-US" sz="1800" dirty="0"/>
              <a:t>教具完善程度回報</a:t>
            </a:r>
            <a:r>
              <a:rPr lang="zh-TW" altLang="en-US" sz="1900" dirty="0">
                <a:solidFill>
                  <a:schemeClr val="accent1"/>
                </a:solidFill>
              </a:rPr>
              <a:t>（必填）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目前教具完善程度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尚未維修的缺損統計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其他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endParaRPr lang="en-US" altLang="zh-TW" sz="1800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期中問題討論</a:t>
            </a:r>
          </a:p>
        </p:txBody>
      </p:sp>
    </p:spTree>
    <p:extLst>
      <p:ext uri="{BB962C8B-B14F-4D97-AF65-F5344CB8AC3E}">
        <p14:creationId xmlns:p14="http://schemas.microsoft.com/office/powerpoint/2010/main" val="808519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第四次共備</a:t>
            </a:r>
            <a:br>
              <a:rPr lang="en-US" altLang="zh-TW" sz="4000" dirty="0"/>
            </a:br>
            <a:r>
              <a:rPr lang="zh-TW" altLang="en-US" sz="4000" dirty="0"/>
              <a:t>上學期期末報告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:2024/12/XX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562193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學生學習成效、改變、或成長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2.</a:t>
            </a:r>
            <a:r>
              <a:rPr lang="zh-TW" altLang="en-US" sz="2600" b="1" dirty="0">
                <a:solidFill>
                  <a:schemeClr val="tx2"/>
                </a:solidFill>
              </a:rPr>
              <a:t>教材教法創新分享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3.</a:t>
            </a:r>
            <a:r>
              <a:rPr lang="zh-TW" altLang="en-US" sz="2600" b="1" dirty="0">
                <a:solidFill>
                  <a:schemeClr val="tx2"/>
                </a:solidFill>
              </a:rPr>
              <a:t>教學現場花絮</a:t>
            </a: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4.</a:t>
            </a:r>
            <a:r>
              <a:rPr lang="zh-TW" altLang="en-US" sz="2600" b="1" dirty="0">
                <a:solidFill>
                  <a:schemeClr val="tx2"/>
                </a:solidFill>
              </a:rPr>
              <a:t>學生反饋（照片、影像、或文字）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F63AD655-E179-7E14-97FE-585CD5D6C957}"/>
              </a:ext>
            </a:extLst>
          </p:cNvPr>
          <p:cNvSpPr txBox="1">
            <a:spLocks/>
          </p:cNvSpPr>
          <p:nvPr/>
        </p:nvSpPr>
        <p:spPr>
          <a:xfrm>
            <a:off x="2648468" y="4221088"/>
            <a:ext cx="6038330" cy="42135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期末報告鼓勵教師自由分享學期成果，以下內容僅供教師參考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3641362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教授班級與進度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學生的改變與成長</a:t>
            </a:r>
            <a:endParaRPr lang="zh-TW" altLang="en-US" sz="1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學生學習成效、改變、或成長</a:t>
            </a:r>
            <a:endParaRPr lang="en-US" altLang="zh-TW" sz="2800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971968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上課引導方式與師生互動分享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教師教學上的困擾與解決方式交流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1-3.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學生常見問題與解決方式交流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endParaRPr lang="en-US" altLang="zh-TW" sz="1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教材教法創新分享</a:t>
            </a:r>
            <a:endParaRPr lang="en-US" altLang="zh-TW" sz="2800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1693163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教學現場照片、影音分享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學生參賽經驗分享</a:t>
            </a:r>
            <a:endParaRPr lang="en-US" altLang="zh-TW" sz="1900" b="1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1-3.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令教師印象深刻的學生案例分享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教學現場花絮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680546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1-1.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學生作品分享</a:t>
            </a:r>
            <a:endParaRPr lang="en-US" altLang="zh-TW" sz="19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>
                <a:solidFill>
                  <a:schemeClr val="bg1">
                    <a:lumMod val="75000"/>
                  </a:schemeClr>
                </a:solidFill>
              </a:rPr>
              <a:t>1-2.</a:t>
            </a:r>
            <a:r>
              <a:rPr lang="zh-TW" altLang="en-US" sz="1900" dirty="0">
                <a:solidFill>
                  <a:schemeClr val="bg1">
                    <a:lumMod val="75000"/>
                  </a:schemeClr>
                </a:solidFill>
              </a:rPr>
              <a:t>照片與影像</a:t>
            </a:r>
            <a:endParaRPr lang="zh-TW" altLang="en-US" sz="19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sz="2800" b="1" dirty="0"/>
              <a:t>學生反饋（照片、影像、或文字）</a:t>
            </a:r>
            <a:endParaRPr lang="en-US" altLang="zh-TW" sz="2800" b="1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36101E98-8B9D-BA98-90DA-A6A8838EBD3E}"/>
              </a:ext>
            </a:extLst>
          </p:cNvPr>
          <p:cNvSpPr txBox="1">
            <a:spLocks/>
          </p:cNvSpPr>
          <p:nvPr/>
        </p:nvSpPr>
        <p:spPr>
          <a:xfrm>
            <a:off x="2730822" y="5229200"/>
            <a:ext cx="5955978" cy="42135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zh-TW" altLang="en-US" sz="1800" b="1" dirty="0">
                <a:solidFill>
                  <a:schemeClr val="accent1"/>
                </a:solidFill>
              </a:rPr>
              <a:t>期末報告鼓勵教師自由分享學期成果，內容僅供教師參考</a:t>
            </a:r>
          </a:p>
        </p:txBody>
      </p:sp>
    </p:spTree>
    <p:extLst>
      <p:ext uri="{BB962C8B-B14F-4D97-AF65-F5344CB8AC3E}">
        <p14:creationId xmlns:p14="http://schemas.microsoft.com/office/powerpoint/2010/main" val="104394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共備說明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792000">
              <a:buFont typeface="Wingdings"/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1.</a:t>
            </a:r>
            <a:r>
              <a:rPr lang="zh-TW" altLang="en-US" b="1" dirty="0">
                <a:solidFill>
                  <a:schemeClr val="tx2"/>
                </a:solidFill>
              </a:rPr>
              <a:t>申請教具第一年，教師須義務參與</a:t>
            </a:r>
            <a:r>
              <a:rPr lang="en-US" altLang="zh-TW" b="1" dirty="0">
                <a:solidFill>
                  <a:schemeClr val="tx2"/>
                </a:solidFill>
              </a:rPr>
              <a:t>8</a:t>
            </a:r>
            <a:r>
              <a:rPr lang="zh-TW" altLang="en-US" b="1" dirty="0">
                <a:solidFill>
                  <a:schemeClr val="tx2"/>
                </a:solidFill>
              </a:rPr>
              <a:t>次共備，共備主題可參考本投影片。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2.</a:t>
            </a:r>
            <a:r>
              <a:rPr lang="zh-TW" altLang="en-US" b="1" dirty="0">
                <a:solidFill>
                  <a:schemeClr val="tx2"/>
                </a:solidFill>
              </a:rPr>
              <a:t>除研習大綱中的共備主題及少數必填項目外，教師可視需求調整或延伸，亦可自由調整投影片風格。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3.</a:t>
            </a:r>
            <a:r>
              <a:rPr lang="zh-TW" altLang="en-US" b="1" dirty="0">
                <a:solidFill>
                  <a:schemeClr val="tx2"/>
                </a:solidFill>
              </a:rPr>
              <a:t>每次共備每位教師的分享時間，請參考當月的共備通知。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4.</a:t>
            </a:r>
            <a:r>
              <a:rPr lang="zh-TW" altLang="en-US" b="1" dirty="0">
                <a:solidFill>
                  <a:schemeClr val="tx2"/>
                </a:solidFill>
              </a:rPr>
              <a:t>教師可跨區域參與共備，如有需求請洽各區助理。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Font typeface="Wingdings"/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5.</a:t>
            </a:r>
            <a:r>
              <a:rPr lang="zh-TW" altLang="en-US" b="1" dirty="0">
                <a:solidFill>
                  <a:schemeClr val="tx2"/>
                </a:solidFill>
              </a:rPr>
              <a:t>投影片可做為每學期末的教學成果上傳。</a:t>
            </a:r>
            <a:endParaRPr lang="en-US" altLang="zh-TW" b="1" dirty="0">
              <a:solidFill>
                <a:schemeClr val="tx2"/>
              </a:solidFill>
            </a:endParaRPr>
          </a:p>
          <a:p>
            <a:pPr marL="0" indent="-792000">
              <a:buFont typeface="Wingdings"/>
              <a:buNone/>
            </a:pPr>
            <a:r>
              <a:rPr lang="en-US" altLang="zh-TW" b="1" dirty="0">
                <a:solidFill>
                  <a:schemeClr val="tx2"/>
                </a:solidFill>
              </a:rPr>
              <a:t>6.</a:t>
            </a:r>
            <a:r>
              <a:rPr lang="zh-TW" altLang="en-US" b="1" dirty="0">
                <a:solidFill>
                  <a:schemeClr val="tx2"/>
                </a:solidFill>
              </a:rPr>
              <a:t>若有疑問請洽各區助理。</a:t>
            </a:r>
            <a:endParaRPr lang="en-US" altLang="zh-TW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3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 fontScale="90000"/>
          </a:bodyPr>
          <a:lstStyle/>
          <a:p>
            <a:r>
              <a:rPr lang="zh-TW" altLang="en-US" sz="4000" dirty="0"/>
              <a:t>第一次共備</a:t>
            </a:r>
            <a:br>
              <a:rPr lang="en-US" altLang="zh-TW" sz="4000" dirty="0"/>
            </a:br>
            <a:r>
              <a:rPr lang="zh-TW" altLang="en-US" sz="4000" dirty="0"/>
              <a:t>講師分享與教具及教室建置回饋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:2024/09/XX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52628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教師自我介紹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1-1.</a:t>
            </a:r>
            <a:r>
              <a:rPr lang="zh-TW" altLang="en-US" dirty="0"/>
              <a:t>教師姓名與經歷簡介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1-2.</a:t>
            </a:r>
            <a:r>
              <a:rPr lang="zh-TW" altLang="en-US" dirty="0"/>
              <a:t>加入計畫的需求</a:t>
            </a:r>
            <a:endParaRPr lang="en-US" altLang="zh-TW" dirty="0"/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2.</a:t>
            </a:r>
            <a:r>
              <a:rPr lang="zh-TW" altLang="en-US" sz="2600" b="1" dirty="0">
                <a:solidFill>
                  <a:schemeClr val="tx2"/>
                </a:solidFill>
              </a:rPr>
              <a:t> 教具及教室建置</a:t>
            </a:r>
            <a:r>
              <a:rPr lang="zh-TW" altLang="en-US" sz="1600" b="1" dirty="0">
                <a:solidFill>
                  <a:schemeClr val="accent1"/>
                </a:solidFill>
              </a:rPr>
              <a:t>（此為教具申請提供之表格）</a:t>
            </a:r>
            <a:endParaRPr lang="en-US" altLang="zh-TW" sz="2600" b="1" dirty="0">
              <a:solidFill>
                <a:schemeClr val="accent1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2-1.</a:t>
            </a:r>
            <a:r>
              <a:rPr lang="zh-TW" altLang="en-US" dirty="0"/>
              <a:t>教室建置問題回饋</a:t>
            </a:r>
            <a:endParaRPr lang="en-US" altLang="zh-TW" sz="1400" dirty="0">
              <a:solidFill>
                <a:schemeClr val="accent1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2-2.</a:t>
            </a:r>
            <a:r>
              <a:rPr lang="zh-TW" altLang="en-US" dirty="0"/>
              <a:t>教具測試問題回饋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sz="2000" dirty="0"/>
              <a:t>2-3.</a:t>
            </a:r>
            <a:r>
              <a:rPr lang="zh-TW" altLang="en-US" sz="2000" dirty="0"/>
              <a:t>其他問題回饋</a:t>
            </a:r>
            <a:endParaRPr lang="en-US" altLang="zh-TW" sz="2000" dirty="0"/>
          </a:p>
          <a:p>
            <a:pPr marL="365760" lvl="1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800" dirty="0"/>
              <a:t>1-1.</a:t>
            </a:r>
            <a:r>
              <a:rPr lang="zh-TW" altLang="en-US" sz="1900" dirty="0"/>
              <a:t>教師姓名與經歷簡介</a:t>
            </a:r>
            <a:r>
              <a:rPr lang="zh-TW" altLang="en-US" sz="1900" dirty="0">
                <a:solidFill>
                  <a:schemeClr val="accent1"/>
                </a:solidFill>
              </a:rPr>
              <a:t>（必填）</a:t>
            </a:r>
            <a:endParaRPr lang="en-US" altLang="zh-TW" sz="1900" dirty="0">
              <a:solidFill>
                <a:schemeClr val="accent1"/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教師自身背景（教授學科）</a:t>
            </a:r>
            <a:endParaRPr lang="en-US" altLang="zh-TW" sz="1800" dirty="0"/>
          </a:p>
          <a:p>
            <a:pPr marL="365760" lvl="1" indent="0">
              <a:buNone/>
            </a:pPr>
            <a:endParaRPr lang="en-US" altLang="zh-TW" sz="1900" dirty="0"/>
          </a:p>
          <a:p>
            <a:pPr marL="365760" lvl="1" indent="0">
              <a:buNone/>
            </a:pPr>
            <a:r>
              <a:rPr lang="en-US" altLang="zh-TW" sz="1800" dirty="0"/>
              <a:t>1-2.</a:t>
            </a:r>
            <a:r>
              <a:rPr lang="zh-TW" altLang="en-US" sz="1800" dirty="0"/>
              <a:t>加入計畫的需求（可選填）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希望計畫提供的增能課程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希望計畫提供的資源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640080" lvl="2" indent="0">
              <a:buNone/>
            </a:pP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900" dirty="0"/>
              <a:t>2-1.</a:t>
            </a:r>
            <a:r>
              <a:rPr lang="zh-TW" altLang="en-US" sz="1900" dirty="0"/>
              <a:t>教室建置問題回饋（可選填）</a:t>
            </a:r>
            <a:endParaRPr lang="en-US" altLang="zh-TW" sz="1900" dirty="0"/>
          </a:p>
          <a:p>
            <a:pPr marL="640080" lvl="2" indent="0">
              <a:buNone/>
            </a:pPr>
            <a:endParaRPr lang="en-US" altLang="zh-TW" sz="1900" dirty="0"/>
          </a:p>
          <a:p>
            <a:pPr marL="365760" lvl="1" indent="0">
              <a:buNone/>
            </a:pPr>
            <a:r>
              <a:rPr lang="en-US" altLang="zh-TW" sz="1900" dirty="0"/>
              <a:t>2-2.</a:t>
            </a:r>
            <a:r>
              <a:rPr lang="zh-TW" altLang="en-US" sz="1900" dirty="0"/>
              <a:t>教具測試問題回饋</a:t>
            </a:r>
            <a:r>
              <a:rPr lang="zh-TW" altLang="en-US" sz="1800" dirty="0"/>
              <a:t>（可選填）</a:t>
            </a:r>
            <a:endParaRPr lang="en-US" altLang="zh-TW" sz="1800" dirty="0"/>
          </a:p>
          <a:p>
            <a:pPr marL="365760" lvl="1" indent="0">
              <a:buNone/>
            </a:pP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1" indent="0">
              <a:buNone/>
            </a:pPr>
            <a:r>
              <a:rPr lang="en-US" altLang="zh-TW" sz="1800" dirty="0"/>
              <a:t>2-3.</a:t>
            </a:r>
            <a:r>
              <a:rPr lang="zh-TW" altLang="en-US" sz="1800" dirty="0"/>
              <a:t>其他問題回饋（可選填）</a:t>
            </a:r>
            <a:endParaRPr lang="en-US" altLang="zh-TW" sz="1800" dirty="0"/>
          </a:p>
          <a:p>
            <a:pPr marL="365760" lvl="1" indent="0">
              <a:buNone/>
            </a:pP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教師自我介紹</a:t>
            </a:r>
          </a:p>
        </p:txBody>
      </p:sp>
    </p:spTree>
    <p:extLst>
      <p:ext uri="{BB962C8B-B14F-4D97-AF65-F5344CB8AC3E}">
        <p14:creationId xmlns:p14="http://schemas.microsoft.com/office/powerpoint/2010/main" val="238348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 fontScale="90000"/>
          </a:bodyPr>
          <a:lstStyle/>
          <a:p>
            <a:r>
              <a:rPr lang="zh-TW" altLang="en-US" sz="4000" dirty="0"/>
              <a:t>第二次共備</a:t>
            </a:r>
            <a:br>
              <a:rPr lang="en-US" altLang="zh-TW" sz="4000" dirty="0"/>
            </a:br>
            <a:r>
              <a:rPr lang="zh-TW" altLang="en-US" sz="4000" dirty="0"/>
              <a:t>教師年會線上</a:t>
            </a:r>
            <a:br>
              <a:rPr lang="en-US" altLang="zh-TW" sz="4000" dirty="0"/>
            </a:br>
            <a:r>
              <a:rPr lang="zh-TW" altLang="en-US" sz="4000" dirty="0"/>
              <a:t>微課程教材複賽海報導覽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:2024/10/04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64482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CB2768F4-4994-441B-9BC0-706365856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34" y="1916832"/>
            <a:ext cx="6974532" cy="1894362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第三次共備</a:t>
            </a:r>
            <a:br>
              <a:rPr lang="en-US" altLang="zh-TW" sz="4000" dirty="0"/>
            </a:br>
            <a:r>
              <a:rPr lang="zh-TW" altLang="en-US" sz="4000" dirty="0"/>
              <a:t>講師分享與期中問題討論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4A02A00E-D801-4BE0-904F-BB695940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0032" y="4941168"/>
            <a:ext cx="4032448" cy="1368152"/>
          </a:xfrm>
        </p:spPr>
        <p:txBody>
          <a:bodyPr>
            <a:normAutofit lnSpcReduction="10000"/>
          </a:bodyPr>
          <a:lstStyle/>
          <a:p>
            <a:r>
              <a:rPr lang="zh-TW" altLang="en-US" sz="2600" dirty="0"/>
              <a:t>報告學校：</a:t>
            </a:r>
            <a:r>
              <a:rPr lang="en-US" altLang="zh-TW" sz="2600" dirty="0"/>
              <a:t>OO</a:t>
            </a:r>
            <a:r>
              <a:rPr lang="zh-TW" altLang="en-US" sz="2600" dirty="0"/>
              <a:t>學校</a:t>
            </a:r>
            <a:endParaRPr lang="en-US" altLang="zh-TW" sz="2600" dirty="0"/>
          </a:p>
          <a:p>
            <a:r>
              <a:rPr lang="zh-TW" altLang="en-US" sz="2600" dirty="0"/>
              <a:t>報告者</a:t>
            </a:r>
            <a:r>
              <a:rPr lang="en-US" altLang="zh-TW" sz="2600" dirty="0"/>
              <a:t>:OOO</a:t>
            </a:r>
            <a:r>
              <a:rPr lang="zh-TW" altLang="en-US" sz="2600" dirty="0"/>
              <a:t>老師</a:t>
            </a:r>
            <a:endParaRPr lang="en-US" altLang="zh-TW" sz="2600" dirty="0"/>
          </a:p>
          <a:p>
            <a:r>
              <a:rPr lang="zh-TW" altLang="en-US" sz="2600" dirty="0"/>
              <a:t>報告日期</a:t>
            </a:r>
            <a:r>
              <a:rPr lang="en-US" altLang="zh-TW" sz="2600" dirty="0"/>
              <a:t>:2024/11/XX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17719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5B8338EC-AE29-478B-BBFA-9FA90E358A1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研習大綱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32EA0055-D194-4821-97A0-A0D44A827D39}"/>
              </a:ext>
            </a:extLst>
          </p:cNvPr>
          <p:cNvSpPr txBox="1">
            <a:spLocks/>
          </p:cNvSpPr>
          <p:nvPr/>
        </p:nvSpPr>
        <p:spPr>
          <a:xfrm>
            <a:off x="1099839" y="1417638"/>
            <a:ext cx="6944319" cy="4741837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1.</a:t>
            </a:r>
            <a:r>
              <a:rPr lang="zh-TW" altLang="en-US" sz="2600" b="1" dirty="0">
                <a:solidFill>
                  <a:schemeClr val="tx2"/>
                </a:solidFill>
              </a:rPr>
              <a:t>年會得獎教師分享</a:t>
            </a:r>
            <a:endParaRPr lang="en-US" altLang="zh-TW" sz="2600" b="1" dirty="0">
              <a:solidFill>
                <a:schemeClr val="tx2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altLang="zh-TW" sz="2600" b="1" dirty="0">
                <a:solidFill>
                  <a:schemeClr val="tx2"/>
                </a:solidFill>
              </a:rPr>
              <a:t>2.</a:t>
            </a:r>
            <a:r>
              <a:rPr lang="zh-TW" altLang="en-US" sz="2600" b="1" dirty="0">
                <a:solidFill>
                  <a:schemeClr val="tx2"/>
                </a:solidFill>
              </a:rPr>
              <a:t>期中問題討論與講師回饋</a:t>
            </a:r>
          </a:p>
          <a:p>
            <a:pPr marL="365760" lvl="1" indent="0">
              <a:buNone/>
            </a:pPr>
            <a:r>
              <a:rPr lang="en-US" altLang="zh-TW" dirty="0"/>
              <a:t>2-1.</a:t>
            </a:r>
            <a:r>
              <a:rPr lang="zh-TW" altLang="en-US" dirty="0"/>
              <a:t>教學現況分享</a:t>
            </a:r>
            <a:endParaRPr lang="en-US" altLang="zh-TW" sz="1400" dirty="0">
              <a:solidFill>
                <a:schemeClr val="accent1"/>
              </a:solidFill>
            </a:endParaRPr>
          </a:p>
          <a:p>
            <a:pPr marL="365760" lvl="1" indent="0">
              <a:buNone/>
            </a:pPr>
            <a:r>
              <a:rPr lang="en-US" altLang="zh-TW" dirty="0"/>
              <a:t>2-2.</a:t>
            </a:r>
            <a:r>
              <a:rPr lang="zh-TW" altLang="en-US" dirty="0"/>
              <a:t>教材使用回饋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/>
              <a:t>2-3.</a:t>
            </a:r>
            <a:r>
              <a:rPr lang="zh-TW" altLang="en-US" dirty="0"/>
              <a:t>教具完善程度回報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00778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5F268-30E2-421A-87C0-754203F7C632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12835-F91F-46FB-BE88-DFA77DD75013}"/>
              </a:ext>
            </a:extLst>
          </p:cNvPr>
          <p:cNvSpPr txBox="1">
            <a:spLocks/>
          </p:cNvSpPr>
          <p:nvPr/>
        </p:nvSpPr>
        <p:spPr>
          <a:xfrm>
            <a:off x="457200" y="1556792"/>
            <a:ext cx="8229600" cy="45668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r>
              <a:rPr lang="en-US" altLang="zh-TW" sz="1800" dirty="0"/>
              <a:t>2-1.</a:t>
            </a:r>
            <a:r>
              <a:rPr lang="zh-TW" altLang="en-US" sz="1800" dirty="0"/>
              <a:t>教學現況分享</a:t>
            </a:r>
            <a:r>
              <a:rPr lang="zh-TW" altLang="en-US" sz="1900" dirty="0">
                <a:solidFill>
                  <a:schemeClr val="accent1"/>
                </a:solidFill>
              </a:rPr>
              <a:t>（必填）</a:t>
            </a:r>
            <a:endParaRPr lang="en-US" altLang="zh-TW" sz="1900" dirty="0">
              <a:solidFill>
                <a:schemeClr val="accent1"/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當前授課進度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當前授課方式分享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常見授課問題與討論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/>
              <a:t>其他</a:t>
            </a:r>
            <a:endParaRPr lang="en-US" altLang="zh-TW" sz="1800" dirty="0"/>
          </a:p>
          <a:p>
            <a:pPr marL="365760" lvl="1" indent="0">
              <a:buNone/>
            </a:pPr>
            <a:endParaRPr lang="en-US" altLang="zh-TW" sz="1900" dirty="0"/>
          </a:p>
          <a:p>
            <a:pPr marL="365760" lvl="1" indent="0">
              <a:buNone/>
            </a:pPr>
            <a:r>
              <a:rPr lang="en-US" altLang="zh-TW" sz="1800" dirty="0"/>
              <a:t>2-2.</a:t>
            </a:r>
            <a:r>
              <a:rPr lang="zh-TW" altLang="en-US" sz="1800" dirty="0"/>
              <a:t>教材與授課交流（可選填）</a:t>
            </a:r>
            <a:endParaRPr lang="en-US" altLang="zh-TW" sz="1800" dirty="0"/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目前引用教材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教材使用上的疑問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改編的教材內容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教材中上課引導方式的調整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課堂輔助程式與平台分享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  <a:p>
            <a:pPr marL="868680" lvl="2" indent="-228600">
              <a:buFont typeface="+mj-lt"/>
              <a:buAutoNum type="arabicParenR"/>
            </a:pPr>
            <a:r>
              <a:rPr lang="zh-TW" altLang="en-US" sz="1800" dirty="0">
                <a:solidFill>
                  <a:schemeClr val="bg1">
                    <a:lumMod val="75000"/>
                  </a:schemeClr>
                </a:solidFill>
              </a:rPr>
              <a:t>其他</a:t>
            </a:r>
            <a:endParaRPr lang="en-US" altLang="zh-TW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3C086A2F-94E8-6707-6A3B-4AD68E566939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期中問題討論</a:t>
            </a:r>
          </a:p>
        </p:txBody>
      </p:sp>
    </p:spTree>
    <p:extLst>
      <p:ext uri="{BB962C8B-B14F-4D97-AF65-F5344CB8AC3E}">
        <p14:creationId xmlns:p14="http://schemas.microsoft.com/office/powerpoint/2010/main" val="2495067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DE9D4629F1F777449BCA3AE201E53E4E" ma:contentTypeVersion="9" ma:contentTypeDescription="建立新的文件。" ma:contentTypeScope="" ma:versionID="b4f86f7b14643c6e6e552b07242aca9f">
  <xsd:schema xmlns:xsd="http://www.w3.org/2001/XMLSchema" xmlns:xs="http://www.w3.org/2001/XMLSchema" xmlns:p="http://schemas.microsoft.com/office/2006/metadata/properties" xmlns:ns2="529ffef2-70f6-41cb-94b4-43c02b865782" targetNamespace="http://schemas.microsoft.com/office/2006/metadata/properties" ma:root="true" ma:fieldsID="125c627ad88811a99d0750f27b4b5048" ns2:_="">
    <xsd:import namespace="529ffef2-70f6-41cb-94b4-43c02b865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ffef2-70f6-41cb-94b4-43c02b865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029199-FF81-443F-9B9D-D2DA25755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D46813-EC49-45DB-8819-12279CBC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ffef2-70f6-41cb-94b4-43c02b865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336D8-E5D8-4717-8FF8-3CFE78E1204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29ffef2-70f6-41cb-94b4-43c02b86578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5843</TotalTime>
  <Words>714</Words>
  <Application>Microsoft Office PowerPoint</Application>
  <PresentationFormat>如螢幕大小 (4:3)</PresentationFormat>
  <Paragraphs>102</Paragraphs>
  <Slides>16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微軟正黑體</vt:lpstr>
      <vt:lpstr>Calibri</vt:lpstr>
      <vt:lpstr>Wingdings</vt:lpstr>
      <vt:lpstr>Wingdings 2</vt:lpstr>
      <vt:lpstr>壁窗</vt:lpstr>
      <vt:lpstr>113學年度 自主共備討論與教學現況分享</vt:lpstr>
      <vt:lpstr>PowerPoint 簡報</vt:lpstr>
      <vt:lpstr>第一次共備 講師分享與教具及教室建置回饋</vt:lpstr>
      <vt:lpstr>PowerPoint 簡報</vt:lpstr>
      <vt:lpstr>PowerPoint 簡報</vt:lpstr>
      <vt:lpstr>第二次共備 教師年會線上 微課程教材複賽海報導覽</vt:lpstr>
      <vt:lpstr>第三次共備 講師分享與期中問題討論</vt:lpstr>
      <vt:lpstr>PowerPoint 簡報</vt:lpstr>
      <vt:lpstr>PowerPoint 簡報</vt:lpstr>
      <vt:lpstr>PowerPoint 簡報</vt:lpstr>
      <vt:lpstr>第四次共備 上學期期末報告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許 庭誠</cp:lastModifiedBy>
  <cp:revision>313</cp:revision>
  <cp:lastPrinted>2019-09-26T17:20:02Z</cp:lastPrinted>
  <dcterms:created xsi:type="dcterms:W3CDTF">2019-09-08T02:03:55Z</dcterms:created>
  <dcterms:modified xsi:type="dcterms:W3CDTF">2024-08-06T04:16:11Z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0x010100DE9D4629F1F777449BCA3AE201E53E4E</vt:lpwstr>
  </property>
</Properties>
</file>